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581" r:id="rId2"/>
    <p:sldId id="609" r:id="rId3"/>
    <p:sldId id="578" r:id="rId4"/>
    <p:sldId id="612" r:id="rId5"/>
    <p:sldId id="611" r:id="rId6"/>
    <p:sldId id="602" r:id="rId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09" autoAdjust="0"/>
    <p:restoredTop sz="91584" autoAdjust="0"/>
  </p:normalViewPr>
  <p:slideViewPr>
    <p:cSldViewPr>
      <p:cViewPr varScale="1">
        <p:scale>
          <a:sx n="132" d="100"/>
          <a:sy n="132" d="100"/>
        </p:scale>
        <p:origin x="232" y="15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esProps" Target="presProps.xml"/><Relationship Id="rId1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3/29/18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1201316"/>
            <a:ext cx="9144000" cy="337919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15:1-22</a:t>
            </a: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86145"/>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a:solidFill>
                  <a:schemeClr val="bg1"/>
                </a:solidFill>
                <a:latin typeface="Times New Roman" charset="0"/>
                <a:ea typeface="Arial" charset="0"/>
                <a:cs typeface="Times New Roman" charset="0"/>
              </a:rPr>
              <a:t>15 </a:t>
            </a:r>
            <a:r>
              <a:rPr lang="en-AU" sz="2800" dirty="0">
                <a:solidFill>
                  <a:schemeClr val="bg1"/>
                </a:solidFill>
                <a:latin typeface="Times New Roman" charset="0"/>
                <a:ea typeface="Arial" charset="0"/>
                <a:cs typeface="Times New Roman" charset="0"/>
              </a:rPr>
              <a:t>Now I would remind you, brothers, of the gospel I preached to you, which you received, in which you stand, </a:t>
            </a:r>
            <a:r>
              <a:rPr lang="en-AU" sz="2800" b="1" baseline="30000" dirty="0">
                <a:solidFill>
                  <a:schemeClr val="bg1"/>
                </a:solidFill>
                <a:latin typeface="Times New Roman" charset="0"/>
                <a:ea typeface="Arial" charset="0"/>
                <a:cs typeface="Times New Roman" charset="0"/>
              </a:rPr>
              <a:t>2 </a:t>
            </a:r>
            <a:r>
              <a:rPr lang="en-AU" sz="2800" dirty="0">
                <a:solidFill>
                  <a:schemeClr val="bg1"/>
                </a:solidFill>
                <a:latin typeface="Times New Roman" charset="0"/>
                <a:ea typeface="Arial" charset="0"/>
                <a:cs typeface="Times New Roman" charset="0"/>
              </a:rPr>
              <a:t>and by which you are being saved, if you hold fast to the word I preached to you—unless you believed in vain. </a:t>
            </a:r>
            <a:endParaRPr lang="en-GB" sz="2800" dirty="0">
              <a:solidFill>
                <a:schemeClr val="bg1"/>
              </a:solidFill>
              <a:latin typeface="Calibri" charset="0"/>
              <a:ea typeface="Arial" charset="0"/>
              <a:cs typeface="Times New Roman" charset="0"/>
            </a:endParaRPr>
          </a:p>
          <a:p>
            <a:pPr>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3 </a:t>
            </a:r>
            <a:r>
              <a:rPr lang="en-AU" sz="2800" dirty="0">
                <a:solidFill>
                  <a:schemeClr val="bg1"/>
                </a:solidFill>
                <a:latin typeface="Times New Roman" charset="0"/>
                <a:ea typeface="Arial" charset="0"/>
              </a:rPr>
              <a:t>For I delivered to you as of first importance what I also received:  that Christ died for our sins in accordance with the Scriptures, </a:t>
            </a:r>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that he was buried, that he was raised on the third day in accordance with the Scriptures, </a:t>
            </a:r>
            <a:r>
              <a:rPr lang="en-AU" sz="2800" b="1" baseline="30000" dirty="0">
                <a:solidFill>
                  <a:schemeClr val="bg1"/>
                </a:solidFill>
                <a:latin typeface="Times New Roman" charset="0"/>
                <a:ea typeface="Arial" charset="0"/>
              </a:rPr>
              <a:t>5 </a:t>
            </a:r>
            <a:r>
              <a:rPr lang="en-AU" sz="2800" dirty="0">
                <a:solidFill>
                  <a:schemeClr val="bg1"/>
                </a:solidFill>
                <a:latin typeface="Times New Roman" charset="0"/>
                <a:ea typeface="Arial" charset="0"/>
              </a:rPr>
              <a:t>and that he appeared to Cephas, then to the twelve.  </a:t>
            </a:r>
            <a:r>
              <a:rPr lang="en-AU" sz="2800" b="1" baseline="30000" dirty="0">
                <a:solidFill>
                  <a:schemeClr val="bg1"/>
                </a:solidFill>
                <a:latin typeface="Times New Roman" charset="0"/>
                <a:ea typeface="Arial" charset="0"/>
              </a:rPr>
              <a:t>6 </a:t>
            </a:r>
            <a:r>
              <a:rPr lang="en-AU" sz="2800" dirty="0">
                <a:solidFill>
                  <a:schemeClr val="bg1"/>
                </a:solidFill>
                <a:latin typeface="Times New Roman" charset="0"/>
                <a:ea typeface="Arial" charset="0"/>
              </a:rPr>
              <a:t>Then he appeared to more than five hundred brothers at one time, most of whom are still alive, though some have fallen asleep.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7046539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16758"/>
          </a:xfrm>
          <a:prstGeom prst="rect">
            <a:avLst/>
          </a:prstGeom>
          <a:noFill/>
          <a:ln w="9525">
            <a:noFill/>
            <a:miter lim="800000"/>
            <a:headEnd/>
            <a:tailEnd/>
          </a:ln>
        </p:spPr>
        <p:txBody>
          <a:bodyPr wrap="square">
            <a:prstTxWarp prst="textNoShape">
              <a:avLst/>
            </a:prstTxWarp>
            <a:spAutoFit/>
          </a:bodyPr>
          <a:lstStyle/>
          <a:p>
            <a:pPr>
              <a:spcAft>
                <a:spcPts val="0"/>
              </a:spcAft>
            </a:pPr>
            <a:r>
              <a:rPr lang="en-AU" sz="3200" b="1" baseline="30000" dirty="0">
                <a:solidFill>
                  <a:schemeClr val="bg1"/>
                </a:solidFill>
                <a:latin typeface="Times New Roman" charset="0"/>
                <a:ea typeface="Times New Roman" charset="0"/>
                <a:cs typeface="Times New Roman" charset="0"/>
              </a:rPr>
              <a:t>7 </a:t>
            </a:r>
            <a:r>
              <a:rPr lang="en-AU" sz="3200" dirty="0">
                <a:solidFill>
                  <a:schemeClr val="bg1"/>
                </a:solidFill>
                <a:latin typeface="Times New Roman" charset="0"/>
                <a:ea typeface="Times New Roman" charset="0"/>
                <a:cs typeface="Times New Roman" charset="0"/>
              </a:rPr>
              <a:t>Then he appeared to James, then to all the apostles.  </a:t>
            </a:r>
            <a:r>
              <a:rPr lang="en-AU" sz="3200" b="1" baseline="30000" dirty="0">
                <a:solidFill>
                  <a:schemeClr val="bg1"/>
                </a:solidFill>
                <a:latin typeface="Times New Roman" charset="0"/>
                <a:ea typeface="Times New Roman" charset="0"/>
                <a:cs typeface="Times New Roman" charset="0"/>
              </a:rPr>
              <a:t>8 </a:t>
            </a:r>
            <a:r>
              <a:rPr lang="en-AU" sz="3200" dirty="0">
                <a:solidFill>
                  <a:schemeClr val="bg1"/>
                </a:solidFill>
                <a:latin typeface="Times New Roman" charset="0"/>
                <a:ea typeface="Times New Roman" charset="0"/>
                <a:cs typeface="Times New Roman" charset="0"/>
              </a:rPr>
              <a:t>Last of all, as to one untimely born, he appeared also to me.  </a:t>
            </a:r>
            <a:r>
              <a:rPr lang="en-AU" sz="3200" b="1" baseline="30000" dirty="0">
                <a:solidFill>
                  <a:schemeClr val="bg1"/>
                </a:solidFill>
                <a:latin typeface="Times New Roman" charset="0"/>
                <a:ea typeface="Times New Roman" charset="0"/>
                <a:cs typeface="Times New Roman" charset="0"/>
              </a:rPr>
              <a:t>9 </a:t>
            </a:r>
            <a:r>
              <a:rPr lang="en-AU" sz="3200" dirty="0">
                <a:solidFill>
                  <a:schemeClr val="bg1"/>
                </a:solidFill>
                <a:latin typeface="Times New Roman" charset="0"/>
                <a:ea typeface="Times New Roman" charset="0"/>
                <a:cs typeface="Times New Roman" charset="0"/>
              </a:rPr>
              <a:t>For I am the least of the apostles, unworthy to be called an apostle, because I persecuted the church of God.  </a:t>
            </a:r>
            <a:r>
              <a:rPr lang="en-AU" sz="3200" b="1" baseline="30000" dirty="0">
                <a:solidFill>
                  <a:schemeClr val="bg1"/>
                </a:solidFill>
                <a:latin typeface="Times New Roman" charset="0"/>
                <a:ea typeface="Times New Roman" charset="0"/>
                <a:cs typeface="Times New Roman" charset="0"/>
              </a:rPr>
              <a:t>10 </a:t>
            </a:r>
            <a:r>
              <a:rPr lang="en-AU" sz="3200" dirty="0">
                <a:solidFill>
                  <a:schemeClr val="bg1"/>
                </a:solidFill>
                <a:latin typeface="Times New Roman" charset="0"/>
                <a:ea typeface="Times New Roman" charset="0"/>
                <a:cs typeface="Times New Roman" charset="0"/>
              </a:rPr>
              <a:t>But by the grace of God I am what I am, and his grace toward me was not in vain.  On the contrary, I worked harder than any of them, though it was not I, but the grace of God that is with me.  </a:t>
            </a:r>
            <a:r>
              <a:rPr lang="en-AU" sz="3200" b="1" baseline="30000" dirty="0">
                <a:solidFill>
                  <a:schemeClr val="bg1"/>
                </a:solidFill>
                <a:latin typeface="Times New Roman" charset="0"/>
                <a:ea typeface="Times New Roman" charset="0"/>
                <a:cs typeface="Times New Roman" charset="0"/>
              </a:rPr>
              <a:t>11 </a:t>
            </a:r>
            <a:r>
              <a:rPr lang="en-AU" sz="3200" dirty="0">
                <a:solidFill>
                  <a:schemeClr val="bg1"/>
                </a:solidFill>
                <a:latin typeface="Times New Roman" charset="0"/>
                <a:ea typeface="Times New Roman" charset="0"/>
                <a:cs typeface="Times New Roman" charset="0"/>
              </a:rPr>
              <a:t>Whether then it was I or they, so we preach and so you believed.</a:t>
            </a:r>
            <a:r>
              <a:rPr lang="en-GB" sz="3200" dirty="0">
                <a:solidFill>
                  <a:schemeClr val="bg1"/>
                </a:solidFill>
                <a:latin typeface="Times New Roman" charset="0"/>
                <a:ea typeface="Times New Roman" charset="0"/>
                <a:cs typeface="Times New Roman" charset="0"/>
              </a:rPr>
              <a:t> </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70646"/>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Times New Roman" charset="0"/>
                <a:ea typeface="Times New Roman" charset="0"/>
                <a:cs typeface="Times New Roman" charset="0"/>
              </a:rPr>
              <a:t>12 </a:t>
            </a:r>
            <a:r>
              <a:rPr lang="en-AU" sz="3000" dirty="0">
                <a:solidFill>
                  <a:schemeClr val="bg1"/>
                </a:solidFill>
                <a:latin typeface="Times New Roman" charset="0"/>
                <a:ea typeface="Times New Roman" charset="0"/>
                <a:cs typeface="Times New Roman" charset="0"/>
              </a:rPr>
              <a:t>Now if Christ is proclaimed as raised from the dead, how can some of you say that there is no resurrection of the dead?  </a:t>
            </a:r>
            <a:r>
              <a:rPr lang="en-AU" sz="3000" b="1" baseline="30000" dirty="0">
                <a:solidFill>
                  <a:schemeClr val="bg1"/>
                </a:solidFill>
                <a:latin typeface="Times New Roman" charset="0"/>
                <a:ea typeface="Times New Roman" charset="0"/>
                <a:cs typeface="Times New Roman" charset="0"/>
              </a:rPr>
              <a:t>13 </a:t>
            </a:r>
            <a:r>
              <a:rPr lang="en-AU" sz="3000" dirty="0">
                <a:solidFill>
                  <a:schemeClr val="bg1"/>
                </a:solidFill>
                <a:latin typeface="Times New Roman" charset="0"/>
                <a:ea typeface="Times New Roman" charset="0"/>
                <a:cs typeface="Times New Roman" charset="0"/>
              </a:rPr>
              <a:t>But if there is no resurrection of the dead, then not even Christ has been raised.  </a:t>
            </a:r>
            <a:r>
              <a:rPr lang="en-AU" sz="3000" b="1" baseline="30000" dirty="0">
                <a:solidFill>
                  <a:schemeClr val="bg1"/>
                </a:solidFill>
                <a:latin typeface="Times New Roman" charset="0"/>
                <a:ea typeface="Times New Roman" charset="0"/>
                <a:cs typeface="Times New Roman" charset="0"/>
              </a:rPr>
              <a:t>14 </a:t>
            </a:r>
            <a:r>
              <a:rPr lang="en-AU" sz="3000" dirty="0">
                <a:solidFill>
                  <a:schemeClr val="bg1"/>
                </a:solidFill>
                <a:latin typeface="Times New Roman" charset="0"/>
                <a:ea typeface="Times New Roman" charset="0"/>
                <a:cs typeface="Times New Roman" charset="0"/>
              </a:rPr>
              <a:t>And if Christ has not been raised, then our preaching is in vain and your faith is in vain.  </a:t>
            </a:r>
            <a:r>
              <a:rPr lang="en-AU" sz="3000" b="1" baseline="30000" dirty="0">
                <a:solidFill>
                  <a:schemeClr val="bg1"/>
                </a:solidFill>
                <a:latin typeface="Times New Roman" charset="0"/>
                <a:ea typeface="Times New Roman" charset="0"/>
                <a:cs typeface="Times New Roman" charset="0"/>
              </a:rPr>
              <a:t>15 </a:t>
            </a:r>
            <a:r>
              <a:rPr lang="en-AU" sz="3000" dirty="0">
                <a:solidFill>
                  <a:schemeClr val="bg1"/>
                </a:solidFill>
                <a:latin typeface="Times New Roman" charset="0"/>
                <a:ea typeface="Times New Roman" charset="0"/>
                <a:cs typeface="Times New Roman" charset="0"/>
              </a:rPr>
              <a:t>We are even found to be misrepresenting God, because we testified about God that he raised Christ, whom he did not raise if it is true that the dead are not raised.  </a:t>
            </a:r>
            <a:r>
              <a:rPr lang="en-AU" sz="3000" b="1" baseline="30000" dirty="0">
                <a:solidFill>
                  <a:schemeClr val="bg1"/>
                </a:solidFill>
                <a:latin typeface="Times New Roman" charset="0"/>
                <a:ea typeface="Times New Roman" charset="0"/>
                <a:cs typeface="Times New Roman" charset="0"/>
              </a:rPr>
              <a:t>16 </a:t>
            </a:r>
            <a:r>
              <a:rPr lang="en-AU" sz="3000" dirty="0">
                <a:solidFill>
                  <a:schemeClr val="bg1"/>
                </a:solidFill>
                <a:latin typeface="Times New Roman" charset="0"/>
                <a:ea typeface="Times New Roman" charset="0"/>
                <a:cs typeface="Times New Roman" charset="0"/>
              </a:rPr>
              <a:t>For if the dead are not raised, not even Christ has been raised.  </a:t>
            </a:r>
            <a:r>
              <a:rPr lang="en-AU" sz="3000" b="1" baseline="30000" dirty="0">
                <a:solidFill>
                  <a:schemeClr val="bg1"/>
                </a:solidFill>
                <a:latin typeface="Times New Roman" charset="0"/>
                <a:ea typeface="Times New Roman" charset="0"/>
                <a:cs typeface="Times New Roman" charset="0"/>
              </a:rPr>
              <a:t>17 </a:t>
            </a:r>
            <a:r>
              <a:rPr lang="en-AU" sz="3000" dirty="0">
                <a:solidFill>
                  <a:schemeClr val="bg1"/>
                </a:solidFill>
                <a:latin typeface="Times New Roman" charset="0"/>
                <a:ea typeface="Times New Roman" charset="0"/>
                <a:cs typeface="Times New Roman" charset="0"/>
              </a:rPr>
              <a:t>And if Christ has not been raised, your faith is futile and you are still in your sins.</a:t>
            </a:r>
            <a:r>
              <a:rPr lang="en-GB" sz="3000" dirty="0">
                <a:solidFill>
                  <a:schemeClr val="bg1"/>
                </a:solidFill>
                <a:latin typeface="Times New Roman" charset="0"/>
                <a:ea typeface="Times New Roman" charset="0"/>
                <a:cs typeface="Times New Roman" charset="0"/>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75082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1978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charset="0"/>
                <a:ea typeface="Arial" charset="0"/>
                <a:cs typeface="Times New Roman" charset="0"/>
              </a:rPr>
              <a:t>18 </a:t>
            </a:r>
            <a:r>
              <a:rPr lang="en-AU" sz="3200" dirty="0">
                <a:solidFill>
                  <a:schemeClr val="bg1"/>
                </a:solidFill>
                <a:latin typeface="Times New Roman" charset="0"/>
                <a:ea typeface="Arial" charset="0"/>
                <a:cs typeface="Times New Roman" charset="0"/>
              </a:rPr>
              <a:t>Then those also who have fallen asleep in Christ have perished.  </a:t>
            </a:r>
            <a:r>
              <a:rPr lang="en-AU" sz="3200" b="1" baseline="30000" dirty="0">
                <a:solidFill>
                  <a:schemeClr val="bg1"/>
                </a:solidFill>
                <a:latin typeface="Times New Roman" charset="0"/>
                <a:ea typeface="Arial" charset="0"/>
                <a:cs typeface="Times New Roman" charset="0"/>
              </a:rPr>
              <a:t>19 </a:t>
            </a:r>
            <a:r>
              <a:rPr lang="en-AU" sz="3200" dirty="0">
                <a:solidFill>
                  <a:schemeClr val="bg1"/>
                </a:solidFill>
                <a:latin typeface="Times New Roman" charset="0"/>
                <a:ea typeface="Arial" charset="0"/>
                <a:cs typeface="Times New Roman" charset="0"/>
              </a:rPr>
              <a:t>If in Christ we have hope in this life only, we are of all people most to be pitied.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32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3200" b="1" baseline="30000" dirty="0">
                <a:solidFill>
                  <a:schemeClr val="bg1"/>
                </a:solidFill>
                <a:latin typeface="Times New Roman" charset="0"/>
                <a:ea typeface="Arial" charset="0"/>
              </a:rPr>
              <a:t>20 </a:t>
            </a:r>
            <a:r>
              <a:rPr lang="en-AU" sz="3200" dirty="0">
                <a:solidFill>
                  <a:schemeClr val="bg1"/>
                </a:solidFill>
                <a:latin typeface="Times New Roman" charset="0"/>
                <a:ea typeface="Arial" charset="0"/>
              </a:rPr>
              <a:t>But in fact Christ has been raised from the dead, the firstfruits of those who have fallen asleep.  </a:t>
            </a:r>
            <a:r>
              <a:rPr lang="en-AU" sz="3200" b="1" baseline="30000" dirty="0">
                <a:solidFill>
                  <a:schemeClr val="bg1"/>
                </a:solidFill>
                <a:latin typeface="Times New Roman" charset="0"/>
                <a:ea typeface="Arial" charset="0"/>
              </a:rPr>
              <a:t>21 </a:t>
            </a:r>
            <a:r>
              <a:rPr lang="en-AU" sz="3200" dirty="0">
                <a:solidFill>
                  <a:schemeClr val="bg1"/>
                </a:solidFill>
                <a:latin typeface="Times New Roman" charset="0"/>
                <a:ea typeface="Arial" charset="0"/>
              </a:rPr>
              <a:t>For as by a man came death, by a man has come also the resurrection of the dead.  </a:t>
            </a:r>
            <a:r>
              <a:rPr lang="en-AU" sz="3200" b="1" baseline="30000" dirty="0">
                <a:solidFill>
                  <a:schemeClr val="bg1"/>
                </a:solidFill>
                <a:latin typeface="Times New Roman" charset="0"/>
                <a:ea typeface="Arial" charset="0"/>
              </a:rPr>
              <a:t>22 </a:t>
            </a:r>
            <a:r>
              <a:rPr lang="en-AU" sz="3200" dirty="0">
                <a:solidFill>
                  <a:schemeClr val="bg1"/>
                </a:solidFill>
                <a:latin typeface="Times New Roman" charset="0"/>
                <a:ea typeface="Arial" charset="0"/>
              </a:rPr>
              <a:t>For as in Adam all die, so also in Christ shall all be made alive.</a:t>
            </a:r>
            <a:r>
              <a:rPr lang="en-GB" sz="32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70304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41" y="1215742"/>
            <a:ext cx="9107997" cy="477054"/>
          </a:xfrm>
          <a:prstGeom prst="rect">
            <a:avLst/>
          </a:prstGeom>
          <a:noFill/>
          <a:ln w="22225">
            <a:noFill/>
          </a:ln>
        </p:spPr>
        <p:txBody>
          <a:bodyPr wrap="square" rtlCol="0">
            <a:spAutoFit/>
          </a:bodyPr>
          <a:lstStyle/>
          <a:p>
            <a:r>
              <a:rPr lang="en-AU" sz="2500" spc="60" dirty="0" smtClean="0">
                <a:solidFill>
                  <a:srgbClr val="FFFF00"/>
                </a:solidFill>
                <a:latin typeface="Times New Roman" charset="0"/>
                <a:ea typeface="Times New Roman" charset="0"/>
                <a:cs typeface="Times New Roman" charset="0"/>
              </a:rPr>
              <a:t>The most important foundations of the Gospel</a:t>
            </a:r>
            <a:endParaRPr lang="en-AU" sz="2500" spc="60" dirty="0" smtClean="0">
              <a:solidFill>
                <a:srgbClr val="FFFF00"/>
              </a:solidFill>
              <a:latin typeface="Times New Roman" charset="0"/>
              <a:ea typeface="Times New Roman" charset="0"/>
              <a:cs typeface="Times New Roman" charset="0"/>
            </a:endParaRPr>
          </a:p>
        </p:txBody>
      </p:sp>
      <p:sp>
        <p:nvSpPr>
          <p:cNvPr id="14" name="TextBox 13"/>
          <p:cNvSpPr txBox="1"/>
          <p:nvPr/>
        </p:nvSpPr>
        <p:spPr>
          <a:xfrm>
            <a:off x="0" y="1561356"/>
            <a:ext cx="9122955" cy="1446550"/>
          </a:xfrm>
          <a:prstGeom prst="rect">
            <a:avLst/>
          </a:prstGeom>
          <a:noFill/>
          <a:ln w="15875">
            <a:noFill/>
          </a:ln>
        </p:spPr>
        <p:txBody>
          <a:bodyPr wrap="square" rtlCol="0">
            <a:spAutoFit/>
          </a:bodyPr>
          <a:lstStyle/>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Christ died for our sins in accordance with the Scriptures</a:t>
            </a:r>
          </a:p>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He was buried (No fake news).</a:t>
            </a:r>
          </a:p>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He was raised on the third day, in accordance with the Scriptures.  </a:t>
            </a:r>
            <a:br>
              <a:rPr lang="en-AU" sz="2200" dirty="0" smtClean="0">
                <a:solidFill>
                  <a:schemeClr val="bg1"/>
                </a:solidFill>
                <a:latin typeface="Times New Roman" charset="0"/>
                <a:ea typeface="Times New Roman" charset="0"/>
                <a:cs typeface="Times New Roman" charset="0"/>
              </a:rPr>
            </a:br>
            <a:r>
              <a:rPr lang="en-AU" sz="2200" dirty="0" smtClean="0">
                <a:solidFill>
                  <a:schemeClr val="bg1"/>
                </a:solidFill>
                <a:latin typeface="Times New Roman" charset="0"/>
                <a:ea typeface="Times New Roman" charset="0"/>
                <a:cs typeface="Times New Roman" charset="0"/>
              </a:rPr>
              <a:t>(Multiple eye-witness testimony)</a:t>
            </a:r>
            <a:endParaRPr lang="en-AU" sz="2200" dirty="0" smtClean="0">
              <a:solidFill>
                <a:schemeClr val="bg1"/>
              </a:solidFill>
              <a:latin typeface="Times New Roman" charset="0"/>
              <a:ea typeface="Times New Roman" charset="0"/>
              <a:cs typeface="Times New Roman" charset="0"/>
            </a:endParaRPr>
          </a:p>
        </p:txBody>
      </p:sp>
      <p:sp>
        <p:nvSpPr>
          <p:cNvPr id="2" name="Rectangle 1"/>
          <p:cNvSpPr/>
          <p:nvPr/>
        </p:nvSpPr>
        <p:spPr>
          <a:xfrm>
            <a:off x="251520" y="15428"/>
            <a:ext cx="8784976" cy="1200329"/>
          </a:xfrm>
          <a:prstGeom prst="rect">
            <a:avLst/>
          </a:prstGeom>
          <a:ln w="19050">
            <a:solidFill>
              <a:srgbClr val="FFFF00"/>
            </a:solidFill>
          </a:ln>
        </p:spPr>
        <p:txBody>
          <a:bodyPr wrap="square">
            <a:spAutoFit/>
          </a:bodyPr>
          <a:lstStyle/>
          <a:p>
            <a:pPr algn="ctr"/>
            <a:r>
              <a:rPr lang="en-US" sz="2400" dirty="0" smtClean="0">
                <a:solidFill>
                  <a:schemeClr val="bg1"/>
                </a:solidFill>
                <a:latin typeface="Times New Roman" charset="0"/>
                <a:ea typeface="Times New Roman" charset="0"/>
                <a:cs typeface="Times New Roman" charset="0"/>
              </a:rPr>
              <a:t>Whether the Gospel is ‘a con’, or </a:t>
            </a:r>
            <a:r>
              <a:rPr lang="en-US" sz="2400" dirty="0" smtClean="0">
                <a:solidFill>
                  <a:srgbClr val="FFFF00"/>
                </a:solidFill>
                <a:latin typeface="Times New Roman" charset="0"/>
                <a:ea typeface="Times New Roman" charset="0"/>
                <a:cs typeface="Times New Roman" charset="0"/>
              </a:rPr>
              <a:t>“The most important truth this world has ever been told”, </a:t>
            </a:r>
            <a:r>
              <a:rPr lang="en-US" sz="2400" dirty="0" smtClean="0">
                <a:solidFill>
                  <a:schemeClr val="bg1"/>
                </a:solidFill>
                <a:latin typeface="Times New Roman" charset="0"/>
                <a:ea typeface="Times New Roman" charset="0"/>
                <a:cs typeface="Times New Roman" charset="0"/>
              </a:rPr>
              <a:t>depends on the truth of the claim</a:t>
            </a:r>
          </a:p>
          <a:p>
            <a:pPr algn="ctr"/>
            <a:r>
              <a:rPr lang="en-US" sz="2400" dirty="0" smtClean="0">
                <a:solidFill>
                  <a:srgbClr val="FFFF00"/>
                </a:solidFill>
                <a:latin typeface="Times New Roman" charset="0"/>
                <a:ea typeface="Times New Roman" charset="0"/>
                <a:cs typeface="Times New Roman" charset="0"/>
              </a:rPr>
              <a:t>“JESUS  ROSE  FROM  THE  DEAD”</a:t>
            </a:r>
            <a:endParaRPr lang="en-AU" sz="2000" dirty="0">
              <a:solidFill>
                <a:schemeClr val="bg1"/>
              </a:solidFill>
              <a:latin typeface="Times New Roman" charset="0"/>
              <a:ea typeface="Times New Roman" charset="0"/>
              <a:cs typeface="Times New Roman" charset="0"/>
            </a:endParaRPr>
          </a:p>
        </p:txBody>
      </p:sp>
      <p:sp>
        <p:nvSpPr>
          <p:cNvPr id="5" name="TextBox 4"/>
          <p:cNvSpPr txBox="1"/>
          <p:nvPr/>
        </p:nvSpPr>
        <p:spPr>
          <a:xfrm>
            <a:off x="8119" y="2873910"/>
            <a:ext cx="9107997" cy="477054"/>
          </a:xfrm>
          <a:prstGeom prst="rect">
            <a:avLst/>
          </a:prstGeom>
          <a:noFill/>
          <a:ln w="22225">
            <a:noFill/>
          </a:ln>
        </p:spPr>
        <p:txBody>
          <a:bodyPr wrap="square" rtlCol="0">
            <a:spAutoFit/>
          </a:bodyPr>
          <a:lstStyle/>
          <a:p>
            <a:r>
              <a:rPr lang="en-AU" sz="2500" spc="60" dirty="0" smtClean="0">
                <a:solidFill>
                  <a:srgbClr val="FFFF00"/>
                </a:solidFill>
                <a:latin typeface="Times New Roman" charset="0"/>
                <a:ea typeface="Times New Roman" charset="0"/>
                <a:cs typeface="Times New Roman" charset="0"/>
              </a:rPr>
              <a:t>If Jesus did not rise:</a:t>
            </a:r>
            <a:endParaRPr lang="en-AU" sz="2500" spc="60" dirty="0" smtClean="0">
              <a:solidFill>
                <a:srgbClr val="FFFF00"/>
              </a:solidFill>
              <a:latin typeface="Times New Roman" charset="0"/>
              <a:ea typeface="Times New Roman" charset="0"/>
              <a:cs typeface="Times New Roman" charset="0"/>
            </a:endParaRPr>
          </a:p>
        </p:txBody>
      </p:sp>
      <p:sp>
        <p:nvSpPr>
          <p:cNvPr id="6" name="TextBox 5"/>
          <p:cNvSpPr txBox="1"/>
          <p:nvPr/>
        </p:nvSpPr>
        <p:spPr>
          <a:xfrm>
            <a:off x="11860" y="3219524"/>
            <a:ext cx="9122955" cy="1446550"/>
          </a:xfrm>
          <a:prstGeom prst="rect">
            <a:avLst/>
          </a:prstGeom>
          <a:noFill/>
          <a:ln w="15875">
            <a:noFill/>
          </a:ln>
        </p:spPr>
        <p:txBody>
          <a:bodyPr wrap="square" rtlCol="0">
            <a:spAutoFit/>
          </a:bodyPr>
          <a:lstStyle/>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No resurrection to eternal life for his disciples</a:t>
            </a:r>
          </a:p>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Christianity would be a sham.  Preachers of the gospel – conmen</a:t>
            </a:r>
          </a:p>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Faith futile and no freedom from sin</a:t>
            </a:r>
          </a:p>
          <a:p>
            <a:pPr marL="457200" indent="-457200">
              <a:buFont typeface="+mj-lt"/>
              <a:buAutoNum type="arabicPeriod"/>
            </a:pPr>
            <a:r>
              <a:rPr lang="en-AU" sz="2200" dirty="0" smtClean="0">
                <a:solidFill>
                  <a:schemeClr val="bg1"/>
                </a:solidFill>
                <a:latin typeface="Times New Roman" charset="0"/>
                <a:ea typeface="Times New Roman" charset="0"/>
                <a:cs typeface="Times New Roman" charset="0"/>
              </a:rPr>
              <a:t>Living for eternity would be pointless</a:t>
            </a:r>
            <a:endParaRPr lang="en-AU" sz="2200" dirty="0" smtClean="0">
              <a:solidFill>
                <a:schemeClr val="bg1"/>
              </a:solidFill>
              <a:latin typeface="Times New Roman" charset="0"/>
              <a:ea typeface="Times New Roman" charset="0"/>
              <a:cs typeface="Times New Roman" charset="0"/>
            </a:endParaRPr>
          </a:p>
        </p:txBody>
      </p:sp>
      <p:sp>
        <p:nvSpPr>
          <p:cNvPr id="7" name="TextBox 6"/>
          <p:cNvSpPr txBox="1"/>
          <p:nvPr/>
        </p:nvSpPr>
        <p:spPr>
          <a:xfrm>
            <a:off x="-6839" y="4566819"/>
            <a:ext cx="3930767" cy="477054"/>
          </a:xfrm>
          <a:prstGeom prst="rect">
            <a:avLst/>
          </a:prstGeom>
          <a:noFill/>
          <a:ln w="22225">
            <a:noFill/>
          </a:ln>
        </p:spPr>
        <p:txBody>
          <a:bodyPr wrap="square" rtlCol="0">
            <a:spAutoFit/>
          </a:bodyPr>
          <a:lstStyle/>
          <a:p>
            <a:r>
              <a:rPr lang="en-AU" sz="2500" spc="60" dirty="0" smtClean="0">
                <a:solidFill>
                  <a:srgbClr val="FFFF00"/>
                </a:solidFill>
                <a:latin typeface="Times New Roman" charset="0"/>
                <a:ea typeface="Times New Roman" charset="0"/>
                <a:cs typeface="Times New Roman" charset="0"/>
              </a:rPr>
              <a:t>Because Jesus  DID  RISE:</a:t>
            </a:r>
            <a:endParaRPr lang="en-AU" sz="2500" spc="60" dirty="0" smtClean="0">
              <a:solidFill>
                <a:srgbClr val="FFFF00"/>
              </a:solidFill>
              <a:latin typeface="Times New Roman" charset="0"/>
              <a:ea typeface="Times New Roman" charset="0"/>
              <a:cs typeface="Times New Roman" charset="0"/>
            </a:endParaRPr>
          </a:p>
        </p:txBody>
      </p:sp>
      <p:sp>
        <p:nvSpPr>
          <p:cNvPr id="4" name="TextBox 3"/>
          <p:cNvSpPr txBox="1"/>
          <p:nvPr/>
        </p:nvSpPr>
        <p:spPr>
          <a:xfrm>
            <a:off x="3847672" y="4589902"/>
            <a:ext cx="5256584" cy="430887"/>
          </a:xfrm>
          <a:prstGeom prst="rect">
            <a:avLst/>
          </a:prstGeom>
          <a:noFill/>
        </p:spPr>
        <p:txBody>
          <a:bodyPr wrap="square" rtlCol="0">
            <a:spAutoFit/>
          </a:bodyPr>
          <a:lstStyle/>
          <a:p>
            <a:r>
              <a:rPr lang="en-AU" sz="2200" dirty="0" smtClean="0">
                <a:solidFill>
                  <a:schemeClr val="bg1"/>
                </a:solidFill>
                <a:latin typeface="Times New Roman" charset="0"/>
                <a:ea typeface="Times New Roman" charset="0"/>
                <a:cs typeface="Times New Roman" charset="0"/>
              </a:rPr>
              <a:t>Sin is conquered;  Death is conquered;</a:t>
            </a:r>
            <a:endParaRPr lang="en-AU" sz="2200" dirty="0">
              <a:solidFill>
                <a:schemeClr val="bg1"/>
              </a:solidFill>
              <a:latin typeface="Times New Roman" charset="0"/>
              <a:ea typeface="Times New Roman" charset="0"/>
              <a:cs typeface="Times New Roman" charset="0"/>
            </a:endParaRPr>
          </a:p>
        </p:txBody>
      </p:sp>
      <p:sp>
        <p:nvSpPr>
          <p:cNvPr id="11" name="TextBox 10"/>
          <p:cNvSpPr txBox="1"/>
          <p:nvPr/>
        </p:nvSpPr>
        <p:spPr>
          <a:xfrm>
            <a:off x="8119" y="4909877"/>
            <a:ext cx="9126696" cy="769441"/>
          </a:xfrm>
          <a:prstGeom prst="rect">
            <a:avLst/>
          </a:prstGeom>
          <a:noFill/>
        </p:spPr>
        <p:txBody>
          <a:bodyPr wrap="square" rtlCol="0">
            <a:spAutoFit/>
          </a:bodyPr>
          <a:lstStyle/>
          <a:p>
            <a:r>
              <a:rPr lang="en-AU" sz="2200" dirty="0" smtClean="0">
                <a:solidFill>
                  <a:schemeClr val="bg1"/>
                </a:solidFill>
                <a:latin typeface="Times New Roman" charset="0"/>
                <a:ea typeface="Times New Roman" charset="0"/>
                <a:cs typeface="Times New Roman" charset="0"/>
              </a:rPr>
              <a:t>He proved His Lordship;  Assurance of Salvation (eternal life for His disciples);</a:t>
            </a:r>
          </a:p>
          <a:p>
            <a:r>
              <a:rPr lang="en-AU" sz="2200" dirty="0" smtClean="0">
                <a:solidFill>
                  <a:schemeClr val="bg1"/>
                </a:solidFill>
                <a:latin typeface="Times New Roman" charset="0"/>
                <a:ea typeface="Times New Roman" charset="0"/>
                <a:cs typeface="Times New Roman" charset="0"/>
              </a:rPr>
              <a:t>Reason to live for eternity;  Our response to Him has eternal consequences </a:t>
            </a:r>
            <a:endParaRPr lang="en-AU" sz="22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4" grpId="0" uiExpand="1" build="p"/>
      <p:bldP spid="2" grpId="0" animBg="1"/>
      <p:bldP spid="5" grpId="0"/>
      <p:bldP spid="6" grpId="0" uiExpand="1" build="p"/>
      <p:bldP spid="7" grpId="0"/>
      <p:bldP spid="4" grpId="0"/>
      <p:bldP spid="11"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60060</TotalTime>
  <Words>162</Words>
  <Application>Microsoft Macintosh PowerPoint</Application>
  <PresentationFormat>On-screen Show (16:10)</PresentationFormat>
  <Paragraphs>25</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892</cp:revision>
  <cp:lastPrinted>2018-03-29T04:21:26Z</cp:lastPrinted>
  <dcterms:created xsi:type="dcterms:W3CDTF">2016-11-04T06:28:01Z</dcterms:created>
  <dcterms:modified xsi:type="dcterms:W3CDTF">2018-03-29T04:26:08Z</dcterms:modified>
</cp:coreProperties>
</file>